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82" r:id="rId3"/>
    <p:sldId id="260" r:id="rId4"/>
    <p:sldId id="281" r:id="rId5"/>
    <p:sldId id="283" r:id="rId6"/>
    <p:sldId id="280" r:id="rId7"/>
    <p:sldId id="262" r:id="rId8"/>
    <p:sldId id="274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6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13F83-C6C1-4F26-9119-26098E2EBDB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B112-B86A-4A2B-95BF-FECAD1AF3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919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13F83-C6C1-4F26-9119-26098E2EBDB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B112-B86A-4A2B-95BF-FECAD1AF3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581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13F83-C6C1-4F26-9119-26098E2EBDB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B112-B86A-4A2B-95BF-FECAD1AF3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216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55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215"/>
            </a:lvl1pPr>
            <a:lvl2pPr marL="422041" indent="0" algn="ctr">
              <a:buNone/>
              <a:defRPr sz="1846"/>
            </a:lvl2pPr>
            <a:lvl3pPr marL="844083" indent="0" algn="ctr">
              <a:buNone/>
              <a:defRPr sz="1662"/>
            </a:lvl3pPr>
            <a:lvl4pPr marL="1266124" indent="0" algn="ctr">
              <a:buNone/>
              <a:defRPr sz="1477"/>
            </a:lvl4pPr>
            <a:lvl5pPr marL="1688165" indent="0" algn="ctr">
              <a:buNone/>
              <a:defRPr sz="1477"/>
            </a:lvl5pPr>
            <a:lvl6pPr marL="2110207" indent="0" algn="ctr">
              <a:buNone/>
              <a:defRPr sz="1477"/>
            </a:lvl6pPr>
            <a:lvl7pPr marL="2532248" indent="0" algn="ctr">
              <a:buNone/>
              <a:defRPr sz="1477"/>
            </a:lvl7pPr>
            <a:lvl8pPr marL="2954289" indent="0" algn="ctr">
              <a:buNone/>
              <a:defRPr sz="1477"/>
            </a:lvl8pPr>
            <a:lvl9pPr marL="3376331" indent="0" algn="ctr">
              <a:buNone/>
              <a:defRPr sz="147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739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439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</p:spPr>
        <p:txBody>
          <a:bodyPr anchor="b"/>
          <a:lstStyle>
            <a:lvl1pPr>
              <a:defRPr sz="55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6"/>
            <a:ext cx="7886700" cy="1500187"/>
          </a:xfrm>
        </p:spPr>
        <p:txBody>
          <a:bodyPr/>
          <a:lstStyle>
            <a:lvl1pPr marL="0" indent="0">
              <a:buNone/>
              <a:defRPr sz="2215">
                <a:solidFill>
                  <a:schemeClr val="tx1"/>
                </a:solidFill>
              </a:defRPr>
            </a:lvl1pPr>
            <a:lvl2pPr marL="422041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5551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1289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605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5399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8324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771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13F83-C6C1-4F26-9119-26098E2EBDB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B112-B86A-4A2B-95BF-FECAD1AF3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821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5310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589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397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13F83-C6C1-4F26-9119-26098E2EBDB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B112-B86A-4A2B-95BF-FECAD1AF3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163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13F83-C6C1-4F26-9119-26098E2EBDB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B112-B86A-4A2B-95BF-FECAD1AF3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255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13F83-C6C1-4F26-9119-26098E2EBDB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B112-B86A-4A2B-95BF-FECAD1AF3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978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13F83-C6C1-4F26-9119-26098E2EBDB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B112-B86A-4A2B-95BF-FECAD1AF3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388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13F83-C6C1-4F26-9119-26098E2EBDB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B112-B86A-4A2B-95BF-FECAD1AF3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494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13F83-C6C1-4F26-9119-26098E2EBDB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B112-B86A-4A2B-95BF-FECAD1AF3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716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13F83-C6C1-4F26-9119-26098E2EBDB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4B112-B86A-4A2B-95BF-FECAD1AF3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637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B13F83-C6C1-4F26-9119-26098E2EBDB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84B112-B86A-4A2B-95BF-FECAD1AF33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731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175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44083" rtl="0" eaLnBrk="1" latinLnBrk="0" hangingPunct="1">
        <a:lnSpc>
          <a:spcPct val="90000"/>
        </a:lnSpc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021" indent="-211021" algn="l" defTabSz="844083" rtl="0" eaLnBrk="1" latinLnBrk="0" hangingPunct="1">
        <a:lnSpc>
          <a:spcPct val="90000"/>
        </a:lnSpc>
        <a:spcBef>
          <a:spcPts val="923"/>
        </a:spcBef>
        <a:buFont typeface="Arial" panose="020B0604020202020204" pitchFamily="34" charset="0"/>
        <a:buChar char="•"/>
        <a:defRPr sz="2585" kern="1200">
          <a:solidFill>
            <a:schemeClr val="tx1"/>
          </a:solidFill>
          <a:latin typeface="+mn-lt"/>
          <a:ea typeface="+mn-ea"/>
          <a:cs typeface="+mn-cs"/>
        </a:defRPr>
      </a:lvl1pPr>
      <a:lvl2pPr marL="633062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83293A-7DE4-70E3-1281-8ACCDD44CE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25" b="14052"/>
          <a:stretch/>
        </p:blipFill>
        <p:spPr>
          <a:xfrm>
            <a:off x="482600" y="2789670"/>
            <a:ext cx="3968749" cy="1278660"/>
          </a:xfrm>
          <a:prstGeom prst="rect">
            <a:avLst/>
          </a:prstGeom>
        </p:spPr>
      </p:pic>
      <p:pic>
        <p:nvPicPr>
          <p:cNvPr id="9" name="Picture 8" descr="A logo for a community&#10;&#10;AI-generated content may be incorrect.">
            <a:extLst>
              <a:ext uri="{FF2B5EF4-FFF2-40B4-BE49-F238E27FC236}">
                <a16:creationId xmlns:a16="http://schemas.microsoft.com/office/drawing/2014/main" id="{52482AB0-819B-094F-6F85-4911D2B8AE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73" r="33069"/>
          <a:stretch/>
        </p:blipFill>
        <p:spPr>
          <a:xfrm>
            <a:off x="4692648" y="2512379"/>
            <a:ext cx="3968751" cy="183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549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0E94B78-7E09-480D-AE19-D24CEFE6EB36}"/>
              </a:ext>
            </a:extLst>
          </p:cNvPr>
          <p:cNvSpPr txBox="1"/>
          <p:nvPr/>
        </p:nvSpPr>
        <p:spPr>
          <a:xfrm>
            <a:off x="868124" y="2140193"/>
            <a:ext cx="6365014" cy="2138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477" b="1" dirty="0">
                <a:solidFill>
                  <a:prstClr val="black"/>
                </a:solidFill>
                <a:latin typeface="Calibri Light" panose="020F0302020204030204"/>
              </a:rPr>
              <a:t>Why? </a:t>
            </a:r>
            <a:r>
              <a:rPr lang="en-GB" sz="1477" dirty="0">
                <a:solidFill>
                  <a:prstClr val="black"/>
                </a:solidFill>
                <a:latin typeface="Calibri Light" panose="020F0302020204030204"/>
              </a:rPr>
              <a:t>Why are you hosting a community conversation, identify what are you hoping to find out, evidence, inform, do you have any criteria?  </a:t>
            </a:r>
          </a:p>
          <a:p>
            <a:pPr defTabSz="422041"/>
            <a:endParaRPr lang="en-GB" sz="1477" dirty="0">
              <a:solidFill>
                <a:prstClr val="black"/>
              </a:solidFill>
              <a:latin typeface="Calibri Light" panose="020F0302020204030204"/>
            </a:endParaRPr>
          </a:p>
          <a:p>
            <a:pPr defTabSz="422041"/>
            <a:r>
              <a:rPr lang="en-GB" sz="1477" b="1" dirty="0">
                <a:solidFill>
                  <a:prstClr val="black"/>
                </a:solidFill>
                <a:latin typeface="Calibri Light" panose="020F0302020204030204"/>
              </a:rPr>
              <a:t>Who? </a:t>
            </a:r>
            <a:r>
              <a:rPr lang="en-GB" sz="1477" dirty="0">
                <a:solidFill>
                  <a:prstClr val="black"/>
                </a:solidFill>
                <a:latin typeface="Calibri Light" panose="020F0302020204030204"/>
              </a:rPr>
              <a:t>Who are you looking to invite to your community conversation, what barriers might they face in attending?</a:t>
            </a:r>
          </a:p>
          <a:p>
            <a:pPr defTabSz="422041"/>
            <a:endParaRPr lang="en-GB" sz="1477" dirty="0">
              <a:solidFill>
                <a:prstClr val="black"/>
              </a:solidFill>
              <a:latin typeface="Calibri Light" panose="020F0302020204030204"/>
            </a:endParaRPr>
          </a:p>
          <a:p>
            <a:pPr defTabSz="422041"/>
            <a:r>
              <a:rPr lang="en-GB" sz="1477" b="1" dirty="0">
                <a:solidFill>
                  <a:prstClr val="black"/>
                </a:solidFill>
                <a:latin typeface="Calibri Light" panose="020F0302020204030204"/>
              </a:rPr>
              <a:t>What? </a:t>
            </a:r>
            <a:r>
              <a:rPr lang="en-GB" sz="1477" dirty="0">
                <a:solidFill>
                  <a:prstClr val="black"/>
                </a:solidFill>
                <a:latin typeface="Calibri Light" panose="020F0302020204030204"/>
              </a:rPr>
              <a:t>What resources do you have available to you, do you have budget to host the conversation, do you have a team or volunteers time to help host the conversation? What can you do with the resource you have?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6E3A45-C29D-4F22-80E4-2DA23B81F1A7}"/>
              </a:ext>
            </a:extLst>
          </p:cNvPr>
          <p:cNvSpPr txBox="1"/>
          <p:nvPr/>
        </p:nvSpPr>
        <p:spPr>
          <a:xfrm>
            <a:off x="868125" y="872673"/>
            <a:ext cx="5003286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2954" dirty="0">
                <a:solidFill>
                  <a:prstClr val="black"/>
                </a:solidFill>
                <a:latin typeface="Calibri" panose="020F0502020204030204"/>
              </a:rPr>
              <a:t>Where to Start. . .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EA97D78-6080-4A94-8BD4-376BCB692EA5}"/>
              </a:ext>
            </a:extLst>
          </p:cNvPr>
          <p:cNvGrpSpPr/>
          <p:nvPr/>
        </p:nvGrpSpPr>
        <p:grpSpPr>
          <a:xfrm>
            <a:off x="265795" y="5875208"/>
            <a:ext cx="2970096" cy="492806"/>
            <a:chOff x="190256" y="6079058"/>
            <a:chExt cx="3217604" cy="533873"/>
          </a:xfrm>
        </p:grpSpPr>
        <p:pic>
          <p:nvPicPr>
            <p:cNvPr id="8" name="Picture 7" descr="A logo for a community&#10;&#10;Description automatically generated">
              <a:extLst>
                <a:ext uri="{FF2B5EF4-FFF2-40B4-BE49-F238E27FC236}">
                  <a16:creationId xmlns:a16="http://schemas.microsoft.com/office/drawing/2014/main" id="{CC681E9F-FAAC-4EA2-98BD-8F1C078071AA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72" r="36966" b="5715"/>
            <a:stretch/>
          </p:blipFill>
          <p:spPr>
            <a:xfrm>
              <a:off x="190256" y="6079058"/>
              <a:ext cx="1247199" cy="53387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9B7B530-4204-4ADD-9AF9-70460A703F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25" b="14052"/>
            <a:stretch/>
          </p:blipFill>
          <p:spPr>
            <a:xfrm>
              <a:off x="1759384" y="6079901"/>
              <a:ext cx="1648476" cy="5311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4255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068B6A-565E-AC74-07D9-2914BADF95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5E79F3B-20F7-6AB8-B42D-4F9C64FCA14F}"/>
              </a:ext>
            </a:extLst>
          </p:cNvPr>
          <p:cNvSpPr txBox="1"/>
          <p:nvPr/>
        </p:nvSpPr>
        <p:spPr>
          <a:xfrm>
            <a:off x="868125" y="872673"/>
            <a:ext cx="6223570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2954" dirty="0">
                <a:solidFill>
                  <a:prstClr val="black"/>
                </a:solidFill>
                <a:latin typeface="Calibri" panose="020F0502020204030204"/>
              </a:rPr>
              <a:t>Before You Begin - Considerations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234CDD-4FC8-B269-1660-0F38A84B69B3}"/>
              </a:ext>
            </a:extLst>
          </p:cNvPr>
          <p:cNvGrpSpPr/>
          <p:nvPr/>
        </p:nvGrpSpPr>
        <p:grpSpPr>
          <a:xfrm>
            <a:off x="265795" y="5875208"/>
            <a:ext cx="2970096" cy="492806"/>
            <a:chOff x="190256" y="6079058"/>
            <a:chExt cx="3217604" cy="533873"/>
          </a:xfrm>
        </p:grpSpPr>
        <p:pic>
          <p:nvPicPr>
            <p:cNvPr id="8" name="Picture 7" descr="A logo for a community&#10;&#10;Description automatically generated">
              <a:extLst>
                <a:ext uri="{FF2B5EF4-FFF2-40B4-BE49-F238E27FC236}">
                  <a16:creationId xmlns:a16="http://schemas.microsoft.com/office/drawing/2014/main" id="{745E8184-75B1-0B60-CFED-949D8BEC4012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72" r="36966" b="5715"/>
            <a:stretch/>
          </p:blipFill>
          <p:spPr>
            <a:xfrm>
              <a:off x="190256" y="6079058"/>
              <a:ext cx="1247199" cy="53387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044EAE1-E749-C2BC-6F87-AB2A4F16AC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25" b="14052"/>
            <a:stretch/>
          </p:blipFill>
          <p:spPr>
            <a:xfrm>
              <a:off x="1759384" y="6079901"/>
              <a:ext cx="1648476" cy="531105"/>
            </a:xfrm>
            <a:prstGeom prst="rect">
              <a:avLst/>
            </a:prstGeom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6577988B-8090-6DC6-59A2-CE7B83DFA03C}"/>
              </a:ext>
            </a:extLst>
          </p:cNvPr>
          <p:cNvSpPr/>
          <p:nvPr/>
        </p:nvSpPr>
        <p:spPr>
          <a:xfrm>
            <a:off x="1714222" y="1696490"/>
            <a:ext cx="2813861" cy="1781908"/>
          </a:xfrm>
          <a:prstGeom prst="rect">
            <a:avLst/>
          </a:prstGeom>
          <a:noFill/>
          <a:ln w="28575">
            <a:solidFill>
              <a:srgbClr val="DE603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2041"/>
            <a:endParaRPr lang="en-GB" sz="1662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3869A5-03F8-6CA8-88BE-265E3353AE5C}"/>
              </a:ext>
            </a:extLst>
          </p:cNvPr>
          <p:cNvSpPr/>
          <p:nvPr/>
        </p:nvSpPr>
        <p:spPr>
          <a:xfrm>
            <a:off x="4809437" y="1696490"/>
            <a:ext cx="2813861" cy="1781908"/>
          </a:xfrm>
          <a:prstGeom prst="rect">
            <a:avLst/>
          </a:prstGeom>
          <a:noFill/>
          <a:ln w="28575">
            <a:solidFill>
              <a:srgbClr val="50BCE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2041"/>
            <a:endParaRPr lang="en-GB" sz="1662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F3EC9F-A658-C76F-67E1-BB4AA14A3048}"/>
              </a:ext>
            </a:extLst>
          </p:cNvPr>
          <p:cNvSpPr/>
          <p:nvPr/>
        </p:nvSpPr>
        <p:spPr>
          <a:xfrm>
            <a:off x="1714222" y="3809273"/>
            <a:ext cx="2813861" cy="1781908"/>
          </a:xfrm>
          <a:prstGeom prst="rect">
            <a:avLst/>
          </a:prstGeom>
          <a:noFill/>
          <a:ln w="28575">
            <a:solidFill>
              <a:srgbClr val="7C468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2041"/>
            <a:endParaRPr lang="en-GB" sz="1662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E923DC-9B7E-04A6-814C-EB523D95A351}"/>
              </a:ext>
            </a:extLst>
          </p:cNvPr>
          <p:cNvSpPr/>
          <p:nvPr/>
        </p:nvSpPr>
        <p:spPr>
          <a:xfrm>
            <a:off x="4809437" y="3809273"/>
            <a:ext cx="2813861" cy="1781908"/>
          </a:xfrm>
          <a:prstGeom prst="rect">
            <a:avLst/>
          </a:prstGeom>
          <a:noFill/>
          <a:ln w="28575">
            <a:solidFill>
              <a:srgbClr val="59B04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22041"/>
            <a:endParaRPr lang="en-GB" sz="1662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FD9CBB-2ED4-8548-0B47-DBF5C42912D9}"/>
              </a:ext>
            </a:extLst>
          </p:cNvPr>
          <p:cNvSpPr txBox="1"/>
          <p:nvPr/>
        </p:nvSpPr>
        <p:spPr>
          <a:xfrm>
            <a:off x="1845892" y="1825678"/>
            <a:ext cx="2603180" cy="188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When and Where?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r>
              <a:rPr lang="en-GB" sz="1662" dirty="0">
                <a:solidFill>
                  <a:prstClr val="black"/>
                </a:solidFill>
                <a:latin typeface="Calibri Light" panose="020F0302020204030204"/>
              </a:rPr>
              <a:t>Accessible and appropriate times/days/locations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r>
              <a:rPr lang="en-GB" sz="1662" dirty="0">
                <a:solidFill>
                  <a:prstClr val="black"/>
                </a:solidFill>
                <a:latin typeface="Calibri Light" panose="020F0302020204030204"/>
              </a:rPr>
              <a:t>Community based venues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endParaRPr lang="en-GB" sz="1662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D93197-0FCA-CE70-672A-2DB314EDB29E}"/>
              </a:ext>
            </a:extLst>
          </p:cNvPr>
          <p:cNvSpPr txBox="1"/>
          <p:nvPr/>
        </p:nvSpPr>
        <p:spPr>
          <a:xfrm>
            <a:off x="4914776" y="1825677"/>
            <a:ext cx="2603180" cy="1626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Incentives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r>
              <a:rPr lang="en-GB" sz="1662" dirty="0">
                <a:solidFill>
                  <a:prstClr val="black"/>
                </a:solidFill>
                <a:latin typeface="Calibri Light" panose="020F0302020204030204"/>
              </a:rPr>
              <a:t>Vouchers for their time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r>
              <a:rPr lang="en-GB" sz="1662" dirty="0">
                <a:solidFill>
                  <a:prstClr val="black"/>
                </a:solidFill>
                <a:latin typeface="Calibri Light" panose="020F0302020204030204"/>
              </a:rPr>
              <a:t>Cover travel or childcare costs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r>
              <a:rPr lang="en-GB" sz="1662" dirty="0">
                <a:solidFill>
                  <a:prstClr val="black"/>
                </a:solidFill>
                <a:latin typeface="Calibri Light" panose="020F0302020204030204"/>
              </a:rPr>
              <a:t>Provide food and drinks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endParaRPr lang="en-GB" sz="1662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4A2639-3986-F9A9-C6B8-329A82BFFB88}"/>
              </a:ext>
            </a:extLst>
          </p:cNvPr>
          <p:cNvSpPr txBox="1"/>
          <p:nvPr/>
        </p:nvSpPr>
        <p:spPr>
          <a:xfrm>
            <a:off x="1819561" y="3890539"/>
            <a:ext cx="2603180" cy="188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Promotion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r>
              <a:rPr lang="en-GB" sz="1662" dirty="0">
                <a:solidFill>
                  <a:prstClr val="black"/>
                </a:solidFill>
                <a:latin typeface="Calibri Light" panose="020F0302020204030204"/>
              </a:rPr>
              <a:t>Most effective networks and channels to reach community members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r>
              <a:rPr lang="en-GB" sz="1662" dirty="0">
                <a:solidFill>
                  <a:prstClr val="black"/>
                </a:solidFill>
                <a:latin typeface="Calibri Light" panose="020F0302020204030204"/>
              </a:rPr>
              <a:t>Print and digital 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r>
              <a:rPr lang="en-GB" sz="1662" dirty="0">
                <a:solidFill>
                  <a:prstClr val="black"/>
                </a:solidFill>
                <a:latin typeface="Calibri Light" panose="020F0302020204030204"/>
              </a:rPr>
              <a:t>Social media 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endParaRPr lang="en-GB" sz="1662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2A4B12-BDE9-C512-C249-AC7A00DDE83D}"/>
              </a:ext>
            </a:extLst>
          </p:cNvPr>
          <p:cNvSpPr txBox="1"/>
          <p:nvPr/>
        </p:nvSpPr>
        <p:spPr>
          <a:xfrm>
            <a:off x="4914776" y="3890539"/>
            <a:ext cx="2603180" cy="188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/>
            <a:r>
              <a:rPr lang="en-GB" sz="1662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Signing Up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r>
              <a:rPr lang="en-GB" sz="1662" dirty="0">
                <a:solidFill>
                  <a:prstClr val="black"/>
                </a:solidFill>
                <a:latin typeface="Calibri Light" panose="020F0302020204030204"/>
              </a:rPr>
              <a:t>Most effective networks and channels to reach community members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r>
              <a:rPr lang="en-GB" sz="1662" dirty="0">
                <a:solidFill>
                  <a:prstClr val="black"/>
                </a:solidFill>
                <a:latin typeface="Calibri Light" panose="020F0302020204030204"/>
              </a:rPr>
              <a:t>Print and digital 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r>
              <a:rPr lang="en-GB" sz="1662" dirty="0">
                <a:solidFill>
                  <a:prstClr val="black"/>
                </a:solidFill>
                <a:latin typeface="Calibri Light" panose="020F0302020204030204"/>
              </a:rPr>
              <a:t>Social media 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endParaRPr lang="en-GB" sz="1662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24733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A8784C-D31F-2B81-430F-F0CD8A20E5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B830716-F528-46B3-3469-58D624D0F812}"/>
              </a:ext>
            </a:extLst>
          </p:cNvPr>
          <p:cNvSpPr txBox="1"/>
          <p:nvPr/>
        </p:nvSpPr>
        <p:spPr>
          <a:xfrm>
            <a:off x="682274" y="1182121"/>
            <a:ext cx="3170784" cy="25926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77" b="1" dirty="0">
                <a:latin typeface="+mj-lt"/>
              </a:rPr>
              <a:t>Signposting</a:t>
            </a:r>
          </a:p>
          <a:p>
            <a:r>
              <a:rPr lang="en-GB" sz="1477" dirty="0">
                <a:latin typeface="+mj-lt"/>
              </a:rPr>
              <a:t>After the conversation, you may want to consider how you follow up with the participants, and where you want to signpost them to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en-GB" sz="1477" dirty="0">
                <a:latin typeface="+mj-lt"/>
              </a:rPr>
              <a:t>Did any specific issues come up that might be supported by services or systems in your area?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en-GB" sz="1477" dirty="0">
                <a:latin typeface="+mj-lt"/>
              </a:rPr>
              <a:t>Do any participants want to talk further on a one-to-one basis? 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endParaRPr lang="en-GB" sz="1477" b="1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032FDE-56A6-5282-1C36-F360001E2B7C}"/>
              </a:ext>
            </a:extLst>
          </p:cNvPr>
          <p:cNvSpPr txBox="1"/>
          <p:nvPr/>
        </p:nvSpPr>
        <p:spPr>
          <a:xfrm>
            <a:off x="5407596" y="1182121"/>
            <a:ext cx="3170784" cy="25926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77" b="1" dirty="0">
                <a:latin typeface="+mj-lt"/>
              </a:rPr>
              <a:t>Next Steps and Closing the Loop</a:t>
            </a:r>
          </a:p>
          <a:p>
            <a:r>
              <a:rPr lang="en-GB" sz="1477" dirty="0">
                <a:latin typeface="+mj-lt"/>
              </a:rPr>
              <a:t>Ensuring that your community feel connected after the conversation is key, so consider next steps and how you might follow up in advance. 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en-GB" sz="1477" dirty="0">
                <a:latin typeface="+mj-lt"/>
              </a:rPr>
              <a:t>Do you need to host another session to share learnings? 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r>
              <a:rPr lang="en-GB" sz="1477" dirty="0">
                <a:latin typeface="+mj-lt"/>
              </a:rPr>
              <a:t>Is there a webpage/social media account where updates can be shared? 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endParaRPr lang="en-GB" sz="1477" dirty="0"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5B4EBB-1EF0-6770-8687-21EC80F6F273}"/>
              </a:ext>
            </a:extLst>
          </p:cNvPr>
          <p:cNvSpPr txBox="1"/>
          <p:nvPr/>
        </p:nvSpPr>
        <p:spPr>
          <a:xfrm>
            <a:off x="404310" y="385752"/>
            <a:ext cx="5003286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54" dirty="0"/>
              <a:t>After your Conversation. . 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126F538-8CE9-CD67-02DC-546E5055F030}"/>
              </a:ext>
            </a:extLst>
          </p:cNvPr>
          <p:cNvGrpSpPr/>
          <p:nvPr/>
        </p:nvGrpSpPr>
        <p:grpSpPr>
          <a:xfrm>
            <a:off x="265795" y="5875208"/>
            <a:ext cx="2970096" cy="492806"/>
            <a:chOff x="190256" y="6079058"/>
            <a:chExt cx="3217604" cy="533873"/>
          </a:xfrm>
        </p:grpSpPr>
        <p:pic>
          <p:nvPicPr>
            <p:cNvPr id="8" name="Picture 7" descr="A logo for a community&#10;&#10;Description automatically generated">
              <a:extLst>
                <a:ext uri="{FF2B5EF4-FFF2-40B4-BE49-F238E27FC236}">
                  <a16:creationId xmlns:a16="http://schemas.microsoft.com/office/drawing/2014/main" id="{8523C4BE-0FE1-7C42-A4F9-8B2DCDDB7A3B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72" r="36966" b="5715"/>
            <a:stretch/>
          </p:blipFill>
          <p:spPr>
            <a:xfrm>
              <a:off x="190256" y="6079058"/>
              <a:ext cx="1247199" cy="53387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4DCA023-B452-2AE7-ECE4-3C0F9067A6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25" b="14052"/>
            <a:stretch/>
          </p:blipFill>
          <p:spPr>
            <a:xfrm>
              <a:off x="1759384" y="6079901"/>
              <a:ext cx="1648476" cy="531105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C0F9EA2-C018-B5F3-D91B-C764324A6EBD}"/>
              </a:ext>
            </a:extLst>
          </p:cNvPr>
          <p:cNvSpPr txBox="1"/>
          <p:nvPr/>
        </p:nvSpPr>
        <p:spPr>
          <a:xfrm>
            <a:off x="3429139" y="4024242"/>
            <a:ext cx="3170784" cy="12288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77" b="1" dirty="0">
                <a:latin typeface="+mj-lt"/>
              </a:rPr>
              <a:t>Learnings and Insights</a:t>
            </a:r>
          </a:p>
          <a:p>
            <a:r>
              <a:rPr lang="en-GB" sz="1477" dirty="0">
                <a:latin typeface="+mj-lt"/>
              </a:rPr>
              <a:t>Consider how you might share and learn from the insights gained at the conversations. </a:t>
            </a:r>
            <a:r>
              <a:rPr lang="en-GB" sz="1477">
                <a:latin typeface="+mj-lt"/>
              </a:rPr>
              <a:t>Can </a:t>
            </a:r>
            <a:r>
              <a:rPr lang="en-GB" sz="1477" dirty="0">
                <a:latin typeface="+mj-lt"/>
              </a:rPr>
              <a:t>policy </a:t>
            </a:r>
            <a:r>
              <a:rPr lang="en-GB" sz="1477">
                <a:latin typeface="+mj-lt"/>
              </a:rPr>
              <a:t>be shaped </a:t>
            </a:r>
            <a:endParaRPr lang="en-GB" sz="1477" dirty="0">
              <a:latin typeface="+mj-lt"/>
            </a:endParaRPr>
          </a:p>
          <a:p>
            <a:pPr marL="263776" indent="-263776">
              <a:buFont typeface="Arial" panose="020B0604020202020204" pitchFamily="34" charset="0"/>
              <a:buChar char="•"/>
            </a:pPr>
            <a:endParaRPr lang="en-GB" sz="1477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79576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A8784C-D31F-2B81-430F-F0CD8A20E5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B830716-F528-46B3-3469-58D624D0F812}"/>
              </a:ext>
            </a:extLst>
          </p:cNvPr>
          <p:cNvSpPr txBox="1"/>
          <p:nvPr/>
        </p:nvSpPr>
        <p:spPr>
          <a:xfrm>
            <a:off x="883902" y="2351817"/>
            <a:ext cx="3170784" cy="2592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477" b="1" dirty="0">
                <a:solidFill>
                  <a:prstClr val="black"/>
                </a:solidFill>
                <a:latin typeface="Calibri Light" panose="020F0302020204030204"/>
              </a:rPr>
              <a:t>Signposting</a:t>
            </a:r>
          </a:p>
          <a:p>
            <a:pPr defTabSz="422041"/>
            <a:r>
              <a:rPr lang="en-GB" sz="1477" dirty="0">
                <a:solidFill>
                  <a:prstClr val="black"/>
                </a:solidFill>
                <a:latin typeface="Calibri Light" panose="020F0302020204030204"/>
              </a:rPr>
              <a:t>After the conversation, you may want to consider how you follow up with the participants, and where you want to signpost them to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r>
              <a:rPr lang="en-GB" sz="1477" dirty="0">
                <a:solidFill>
                  <a:prstClr val="black"/>
                </a:solidFill>
                <a:latin typeface="Calibri Light" panose="020F0302020204030204"/>
              </a:rPr>
              <a:t>Did any specific issues come up that might be supported by services or systems in your area?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r>
              <a:rPr lang="en-GB" sz="1477" dirty="0">
                <a:solidFill>
                  <a:prstClr val="black"/>
                </a:solidFill>
                <a:latin typeface="Calibri Light" panose="020F0302020204030204"/>
              </a:rPr>
              <a:t>Do any participants want to talk further on a one-to-one basis? 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endParaRPr lang="en-GB" sz="1477" b="1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032FDE-56A6-5282-1C36-F360001E2B7C}"/>
              </a:ext>
            </a:extLst>
          </p:cNvPr>
          <p:cNvSpPr txBox="1"/>
          <p:nvPr/>
        </p:nvSpPr>
        <p:spPr>
          <a:xfrm>
            <a:off x="5120869" y="2351816"/>
            <a:ext cx="3170784" cy="2365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1477" b="1" dirty="0">
                <a:solidFill>
                  <a:prstClr val="black"/>
                </a:solidFill>
                <a:latin typeface="Calibri Light" panose="020F0302020204030204"/>
              </a:rPr>
              <a:t>Next Steps and Closing the Loop</a:t>
            </a:r>
          </a:p>
          <a:p>
            <a:pPr defTabSz="422041"/>
            <a:r>
              <a:rPr lang="en-GB" sz="1477" dirty="0">
                <a:solidFill>
                  <a:prstClr val="black"/>
                </a:solidFill>
                <a:latin typeface="Calibri Light" panose="020F0302020204030204"/>
              </a:rPr>
              <a:t>Ensuring that your community feel connected after the conversation is key, so consider next steps and how you might follow up in advance. 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r>
              <a:rPr lang="en-GB" sz="1477" dirty="0">
                <a:solidFill>
                  <a:prstClr val="black"/>
                </a:solidFill>
                <a:latin typeface="Calibri Light" panose="020F0302020204030204"/>
              </a:rPr>
              <a:t>Do you need to host another session to share learnings? </a:t>
            </a:r>
          </a:p>
          <a:p>
            <a:pPr marL="263776" indent="-263776" defTabSz="422041">
              <a:buFont typeface="Arial" panose="020B0604020202020204" pitchFamily="34" charset="0"/>
              <a:buChar char="•"/>
            </a:pPr>
            <a:r>
              <a:rPr lang="en-GB" sz="1477" dirty="0">
                <a:solidFill>
                  <a:prstClr val="black"/>
                </a:solidFill>
                <a:latin typeface="Calibri Light" panose="020F0302020204030204"/>
              </a:rPr>
              <a:t>Is there a webpage/social media account where updates can be shared?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5B4EBB-1EF0-6770-8687-21EC80F6F273}"/>
              </a:ext>
            </a:extLst>
          </p:cNvPr>
          <p:cNvSpPr txBox="1"/>
          <p:nvPr/>
        </p:nvSpPr>
        <p:spPr>
          <a:xfrm>
            <a:off x="734248" y="904226"/>
            <a:ext cx="5003286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2954" dirty="0">
                <a:solidFill>
                  <a:prstClr val="black"/>
                </a:solidFill>
                <a:latin typeface="Calibri" panose="020F0502020204030204"/>
              </a:rPr>
              <a:t>After your Conversation. . 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126F538-8CE9-CD67-02DC-546E5055F030}"/>
              </a:ext>
            </a:extLst>
          </p:cNvPr>
          <p:cNvGrpSpPr/>
          <p:nvPr/>
        </p:nvGrpSpPr>
        <p:grpSpPr>
          <a:xfrm>
            <a:off x="265795" y="5875208"/>
            <a:ext cx="2970096" cy="492806"/>
            <a:chOff x="190256" y="6079058"/>
            <a:chExt cx="3217604" cy="533873"/>
          </a:xfrm>
        </p:grpSpPr>
        <p:pic>
          <p:nvPicPr>
            <p:cNvPr id="8" name="Picture 7" descr="A logo for a community&#10;&#10;Description automatically generated">
              <a:extLst>
                <a:ext uri="{FF2B5EF4-FFF2-40B4-BE49-F238E27FC236}">
                  <a16:creationId xmlns:a16="http://schemas.microsoft.com/office/drawing/2014/main" id="{8523C4BE-0FE1-7C42-A4F9-8B2DCDDB7A3B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72" r="36966" b="5715"/>
            <a:stretch/>
          </p:blipFill>
          <p:spPr>
            <a:xfrm>
              <a:off x="190256" y="6079058"/>
              <a:ext cx="1247199" cy="53387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4DCA023-B452-2AE7-ECE4-3C0F9067A6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25" b="14052"/>
            <a:stretch/>
          </p:blipFill>
          <p:spPr>
            <a:xfrm>
              <a:off x="1759384" y="6079901"/>
              <a:ext cx="1648476" cy="5311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3188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907B69E-C974-45B8-AC60-203444340B8C}"/>
              </a:ext>
            </a:extLst>
          </p:cNvPr>
          <p:cNvSpPr txBox="1"/>
          <p:nvPr/>
        </p:nvSpPr>
        <p:spPr>
          <a:xfrm>
            <a:off x="868125" y="1520175"/>
            <a:ext cx="7407751" cy="1067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>
              <a:lnSpc>
                <a:spcPct val="200000"/>
              </a:lnSpc>
            </a:pPr>
            <a:r>
              <a:rPr lang="en-GB" sz="1108" dirty="0">
                <a:solidFill>
                  <a:prstClr val="black"/>
                </a:solidFill>
                <a:latin typeface="Calibri Light" panose="020F0302020204030204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.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6E3A45-C29D-4F22-80E4-2DA23B81F1A7}"/>
              </a:ext>
            </a:extLst>
          </p:cNvPr>
          <p:cNvSpPr txBox="1"/>
          <p:nvPr/>
        </p:nvSpPr>
        <p:spPr>
          <a:xfrm>
            <a:off x="868125" y="872673"/>
            <a:ext cx="5003286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22041"/>
            <a:r>
              <a:rPr lang="en-GB" sz="2954" dirty="0">
                <a:solidFill>
                  <a:prstClr val="black"/>
                </a:solidFill>
                <a:latin typeface="Calibri" panose="020F0502020204030204"/>
              </a:rPr>
              <a:t>Analyse  your conversation by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2C64405-906F-47F3-9E0E-CCC0545320FF}"/>
              </a:ext>
            </a:extLst>
          </p:cNvPr>
          <p:cNvGrpSpPr/>
          <p:nvPr/>
        </p:nvGrpSpPr>
        <p:grpSpPr>
          <a:xfrm>
            <a:off x="265795" y="5875208"/>
            <a:ext cx="2970096" cy="492806"/>
            <a:chOff x="190256" y="6079058"/>
            <a:chExt cx="3217604" cy="533873"/>
          </a:xfrm>
        </p:grpSpPr>
        <p:pic>
          <p:nvPicPr>
            <p:cNvPr id="7" name="Picture 6" descr="A logo for a community&#10;&#10;Description automatically generated">
              <a:extLst>
                <a:ext uri="{FF2B5EF4-FFF2-40B4-BE49-F238E27FC236}">
                  <a16:creationId xmlns:a16="http://schemas.microsoft.com/office/drawing/2014/main" id="{FDC746B0-A35F-4621-86CE-29F4F619B064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72" r="36966" b="5715"/>
            <a:stretch/>
          </p:blipFill>
          <p:spPr>
            <a:xfrm>
              <a:off x="190256" y="6079058"/>
              <a:ext cx="1247199" cy="53387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FF9FB8F-44ED-488B-A203-25581EACBB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25" b="14052"/>
            <a:stretch/>
          </p:blipFill>
          <p:spPr>
            <a:xfrm>
              <a:off x="1759384" y="6079901"/>
              <a:ext cx="1648476" cy="5311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9931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39E999FA-4096-4221-9966-1F8BEC1C3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80774" y="2857715"/>
            <a:ext cx="1717265" cy="2953695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7374C9-70DA-4E22-BF60-1E137F0288CD}"/>
              </a:ext>
            </a:extLst>
          </p:cNvPr>
          <p:cNvCxnSpPr/>
          <p:nvPr/>
        </p:nvCxnSpPr>
        <p:spPr>
          <a:xfrm>
            <a:off x="3669337" y="263769"/>
            <a:ext cx="0" cy="63304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EDE8C2D-79BE-4013-A4EC-DE4ABEBF7926}"/>
              </a:ext>
            </a:extLst>
          </p:cNvPr>
          <p:cNvSpPr txBox="1"/>
          <p:nvPr/>
        </p:nvSpPr>
        <p:spPr>
          <a:xfrm>
            <a:off x="4002440" y="834757"/>
            <a:ext cx="4473935" cy="43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15" b="1" u="sng" dirty="0">
                <a:solidFill>
                  <a:srgbClr val="7C4683"/>
                </a:solidFill>
              </a:rPr>
              <a:t>Football manager game masterclass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A49381-92A8-46EB-B44B-645B8EA89B28}"/>
              </a:ext>
            </a:extLst>
          </p:cNvPr>
          <p:cNvSpPr txBox="1"/>
          <p:nvPr/>
        </p:nvSpPr>
        <p:spPr>
          <a:xfrm>
            <a:off x="153189" y="1618464"/>
            <a:ext cx="3170784" cy="3429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5" b="1" dirty="0">
                <a:latin typeface="+mj-lt"/>
              </a:rPr>
              <a:t>Group or Focus: </a:t>
            </a:r>
            <a:r>
              <a:rPr lang="en-GB" sz="1015" dirty="0" err="1">
                <a:latin typeface="+mj-lt"/>
              </a:rPr>
              <a:t>NEEts</a:t>
            </a:r>
            <a:r>
              <a:rPr lang="en-GB" sz="1015" dirty="0">
                <a:latin typeface="+mj-lt"/>
              </a:rPr>
              <a:t>  16-18 </a:t>
            </a:r>
          </a:p>
          <a:p>
            <a:endParaRPr lang="en-GB" sz="1015" dirty="0">
              <a:latin typeface="+mj-lt"/>
            </a:endParaRPr>
          </a:p>
          <a:p>
            <a:endParaRPr lang="en-GB" sz="1015" dirty="0">
              <a:latin typeface="+mj-lt"/>
            </a:endParaRPr>
          </a:p>
          <a:p>
            <a:r>
              <a:rPr lang="en-GB" sz="1015" b="1" dirty="0">
                <a:latin typeface="+mj-lt"/>
              </a:rPr>
              <a:t>What is the tool trying to do specifically?  </a:t>
            </a:r>
          </a:p>
          <a:p>
            <a:r>
              <a:rPr lang="en-GB" sz="1015" dirty="0">
                <a:latin typeface="+mj-lt"/>
              </a:rPr>
              <a:t>Understand experiences of ‘EET’ relating to solving the riddle.  </a:t>
            </a:r>
          </a:p>
          <a:p>
            <a:r>
              <a:rPr lang="en-GB" sz="1015" dirty="0">
                <a:latin typeface="+mj-lt"/>
              </a:rPr>
              <a:t>Set of resources to use gamification with young people. </a:t>
            </a:r>
          </a:p>
          <a:p>
            <a:endParaRPr lang="en-GB" sz="1015" dirty="0">
              <a:latin typeface="+mj-lt"/>
            </a:endParaRPr>
          </a:p>
          <a:p>
            <a:endParaRPr lang="en-GB" sz="1015" dirty="0">
              <a:latin typeface="+mj-lt"/>
            </a:endParaRPr>
          </a:p>
          <a:p>
            <a:r>
              <a:rPr lang="en-GB" sz="1015" b="1" dirty="0">
                <a:latin typeface="+mj-lt"/>
              </a:rPr>
              <a:t>What are the instructions for using the tool?  </a:t>
            </a:r>
          </a:p>
          <a:p>
            <a:r>
              <a:rPr lang="en-GB" sz="1015" dirty="0">
                <a:latin typeface="+mj-lt"/>
              </a:rPr>
              <a:t>Local - competitive made by YPS for YPS (DIY). </a:t>
            </a:r>
          </a:p>
          <a:p>
            <a:r>
              <a:rPr lang="en-GB" sz="1015" dirty="0">
                <a:latin typeface="+mj-lt"/>
              </a:rPr>
              <a:t>Start individually, finish collectively. </a:t>
            </a:r>
          </a:p>
          <a:p>
            <a:endParaRPr lang="en-GB" sz="1015" dirty="0">
              <a:latin typeface="+mj-lt"/>
            </a:endParaRPr>
          </a:p>
          <a:p>
            <a:endParaRPr lang="en-GB" sz="1015" dirty="0">
              <a:latin typeface="+mj-lt"/>
            </a:endParaRPr>
          </a:p>
          <a:p>
            <a:r>
              <a:rPr lang="en-GB" sz="1015" b="1" dirty="0">
                <a:latin typeface="+mj-lt"/>
              </a:rPr>
              <a:t>Tool criteria: </a:t>
            </a:r>
          </a:p>
          <a:p>
            <a:r>
              <a:rPr lang="en-GB" sz="923" dirty="0">
                <a:latin typeface="+mj-lt"/>
              </a:rPr>
              <a:t>Is it clear which communities it will help you to engage with? </a:t>
            </a:r>
          </a:p>
          <a:p>
            <a:r>
              <a:rPr lang="en-GB" sz="923" dirty="0">
                <a:latin typeface="+mj-lt"/>
              </a:rPr>
              <a:t>Does it represent good value for money?  </a:t>
            </a:r>
          </a:p>
          <a:p>
            <a:r>
              <a:rPr lang="en-GB" sz="923" dirty="0">
                <a:latin typeface="+mj-lt"/>
              </a:rPr>
              <a:t>Is it likely to stimulate creating conversations?  </a:t>
            </a:r>
          </a:p>
          <a:p>
            <a:r>
              <a:rPr lang="en-GB" sz="923" dirty="0">
                <a:latin typeface="+mj-lt"/>
              </a:rPr>
              <a:t>Is it flexible in how it can be used?  </a:t>
            </a:r>
          </a:p>
          <a:p>
            <a:r>
              <a:rPr lang="en-GB" sz="923" dirty="0">
                <a:latin typeface="+mj-lt"/>
              </a:rPr>
              <a:t>Can it be used simply with the minimum of instructions? </a:t>
            </a:r>
          </a:p>
          <a:p>
            <a:r>
              <a:rPr lang="en-GB" sz="923" dirty="0">
                <a:latin typeface="+mj-lt"/>
              </a:rPr>
              <a:t>Is it accessible to a wide range of community members? </a:t>
            </a:r>
          </a:p>
          <a:p>
            <a:r>
              <a:rPr lang="en-GB" sz="923" dirty="0">
                <a:latin typeface="+mj-lt"/>
              </a:rPr>
              <a:t>Does it have a strong visual appeal?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638A6AD-465C-40F3-BFC8-FF1AA201A866}"/>
              </a:ext>
            </a:extLst>
          </p:cNvPr>
          <p:cNvSpPr txBox="1"/>
          <p:nvPr/>
        </p:nvSpPr>
        <p:spPr>
          <a:xfrm>
            <a:off x="153189" y="542673"/>
            <a:ext cx="3320073" cy="49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85" b="1" dirty="0">
                <a:solidFill>
                  <a:srgbClr val="7C4683"/>
                </a:solidFill>
              </a:rPr>
              <a:t>Knowledge Swap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39F272-D5B2-4A4E-ABCE-105AA276F191}"/>
              </a:ext>
            </a:extLst>
          </p:cNvPr>
          <p:cNvSpPr txBox="1"/>
          <p:nvPr/>
        </p:nvSpPr>
        <p:spPr>
          <a:xfrm>
            <a:off x="153189" y="1079014"/>
            <a:ext cx="3320073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2" dirty="0">
                <a:solidFill>
                  <a:srgbClr val="7C4683"/>
                </a:solidFill>
                <a:latin typeface="+mj-lt"/>
              </a:rPr>
              <a:t>You: Your Thing: Your Community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E6BA4CB-A068-4253-883B-48CAB5A4977C}"/>
              </a:ext>
            </a:extLst>
          </p:cNvPr>
          <p:cNvSpPr txBox="1"/>
          <p:nvPr/>
        </p:nvSpPr>
        <p:spPr>
          <a:xfrm>
            <a:off x="153189" y="5240415"/>
            <a:ext cx="3170784" cy="536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15" dirty="0">
                <a:latin typeface="+mj-lt"/>
              </a:rPr>
              <a:t>Version created by: </a:t>
            </a:r>
          </a:p>
          <a:p>
            <a:pPr>
              <a:lnSpc>
                <a:spcPct val="150000"/>
              </a:lnSpc>
            </a:pPr>
            <a:r>
              <a:rPr lang="en-GB" sz="1015" dirty="0">
                <a:latin typeface="+mj-lt"/>
              </a:rPr>
              <a:t>Date: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DA2AEEE-0E5C-4053-B120-97F7F93399FC}"/>
              </a:ext>
            </a:extLst>
          </p:cNvPr>
          <p:cNvGrpSpPr/>
          <p:nvPr/>
        </p:nvGrpSpPr>
        <p:grpSpPr>
          <a:xfrm>
            <a:off x="153189" y="5855260"/>
            <a:ext cx="3170921" cy="492806"/>
            <a:chOff x="190256" y="6079901"/>
            <a:chExt cx="3435164" cy="533873"/>
          </a:xfrm>
        </p:grpSpPr>
        <p:pic>
          <p:nvPicPr>
            <p:cNvPr id="29" name="Picture 28" descr="A logo for a community&#10;&#10;Description automatically generated">
              <a:extLst>
                <a:ext uri="{FF2B5EF4-FFF2-40B4-BE49-F238E27FC236}">
                  <a16:creationId xmlns:a16="http://schemas.microsoft.com/office/drawing/2014/main" id="{3C58A899-ECFE-431D-8795-1C40A213DBD7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72" r="36966" b="5715"/>
            <a:stretch/>
          </p:blipFill>
          <p:spPr>
            <a:xfrm>
              <a:off x="190256" y="6079901"/>
              <a:ext cx="1247199" cy="533873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156B7FD-1544-4BB5-B9EB-00046C1853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25" b="14052"/>
            <a:stretch/>
          </p:blipFill>
          <p:spPr>
            <a:xfrm>
              <a:off x="1976944" y="6079901"/>
              <a:ext cx="1648476" cy="531105"/>
            </a:xfrm>
            <a:prstGeom prst="rect">
              <a:avLst/>
            </a:prstGeom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0DF70A41-23DF-46DE-A2DC-F6D87EDBB87A}"/>
              </a:ext>
            </a:extLst>
          </p:cNvPr>
          <p:cNvSpPr txBox="1"/>
          <p:nvPr/>
        </p:nvSpPr>
        <p:spPr>
          <a:xfrm>
            <a:off x="153189" y="378139"/>
            <a:ext cx="3170784" cy="262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8" dirty="0">
                <a:latin typeface="+mj-lt"/>
              </a:rPr>
              <a:t>Name of the tool: </a:t>
            </a:r>
          </a:p>
        </p:txBody>
      </p:sp>
    </p:spTree>
    <p:extLst>
      <p:ext uri="{BB962C8B-B14F-4D97-AF65-F5344CB8AC3E}">
        <p14:creationId xmlns:p14="http://schemas.microsoft.com/office/powerpoint/2010/main" val="2004193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F9CA17AC-BA32-48FF-9F19-AF101DCE65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39209" y="3429001"/>
            <a:ext cx="4778009" cy="2263267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7374C9-70DA-4E22-BF60-1E137F0288CD}"/>
              </a:ext>
            </a:extLst>
          </p:cNvPr>
          <p:cNvCxnSpPr/>
          <p:nvPr/>
        </p:nvCxnSpPr>
        <p:spPr>
          <a:xfrm>
            <a:off x="3442882" y="263769"/>
            <a:ext cx="0" cy="63304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C85EC6E-2176-4B4D-86C7-5518E955F81C}"/>
              </a:ext>
            </a:extLst>
          </p:cNvPr>
          <p:cNvSpPr txBox="1"/>
          <p:nvPr/>
        </p:nvSpPr>
        <p:spPr>
          <a:xfrm>
            <a:off x="3755256" y="834757"/>
            <a:ext cx="3170784" cy="43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15" b="1" u="sng" dirty="0">
                <a:solidFill>
                  <a:srgbClr val="59B04A"/>
                </a:solidFill>
              </a:rPr>
              <a:t>Team Training 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6BDD3E-E71C-48E9-942D-7705E6A35F3B}"/>
              </a:ext>
            </a:extLst>
          </p:cNvPr>
          <p:cNvSpPr txBox="1"/>
          <p:nvPr/>
        </p:nvSpPr>
        <p:spPr>
          <a:xfrm>
            <a:off x="153189" y="581483"/>
            <a:ext cx="3170784" cy="546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54" b="1" dirty="0">
                <a:solidFill>
                  <a:srgbClr val="59B04A"/>
                </a:solidFill>
              </a:rPr>
              <a:t>Team Talk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02B4B9-DF78-4651-97D7-A5775B05B522}"/>
              </a:ext>
            </a:extLst>
          </p:cNvPr>
          <p:cNvSpPr txBox="1"/>
          <p:nvPr/>
        </p:nvSpPr>
        <p:spPr>
          <a:xfrm>
            <a:off x="153190" y="1117824"/>
            <a:ext cx="3170781" cy="660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46" dirty="0">
                <a:solidFill>
                  <a:srgbClr val="59B04A"/>
                </a:solidFill>
              </a:rPr>
              <a:t>Think about their pitch, roles, relationships, management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80FB853-FB5C-42B5-8487-D6FBEE2F50FF}"/>
              </a:ext>
            </a:extLst>
          </p:cNvPr>
          <p:cNvSpPr txBox="1"/>
          <p:nvPr/>
        </p:nvSpPr>
        <p:spPr>
          <a:xfrm>
            <a:off x="153189" y="5289181"/>
            <a:ext cx="3170784" cy="536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15" dirty="0">
                <a:latin typeface="+mj-lt"/>
              </a:rPr>
              <a:t>Version created by: </a:t>
            </a:r>
          </a:p>
          <a:p>
            <a:pPr>
              <a:lnSpc>
                <a:spcPct val="150000"/>
              </a:lnSpc>
            </a:pPr>
            <a:r>
              <a:rPr lang="en-GB" sz="1015" dirty="0">
                <a:latin typeface="+mj-lt"/>
              </a:rPr>
              <a:t>Date: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3F59A9C-354C-4B01-9250-CB1117499F8A}"/>
              </a:ext>
            </a:extLst>
          </p:cNvPr>
          <p:cNvGrpSpPr/>
          <p:nvPr/>
        </p:nvGrpSpPr>
        <p:grpSpPr>
          <a:xfrm>
            <a:off x="153189" y="5894070"/>
            <a:ext cx="3170921" cy="492806"/>
            <a:chOff x="190256" y="6079901"/>
            <a:chExt cx="3435164" cy="533873"/>
          </a:xfrm>
        </p:grpSpPr>
        <p:pic>
          <p:nvPicPr>
            <p:cNvPr id="31" name="Picture 30" descr="A logo for a community&#10;&#10;Description automatically generated">
              <a:extLst>
                <a:ext uri="{FF2B5EF4-FFF2-40B4-BE49-F238E27FC236}">
                  <a16:creationId xmlns:a16="http://schemas.microsoft.com/office/drawing/2014/main" id="{23D0FCC5-6B19-4CEA-9A95-AF1A8A274179}"/>
                </a:ext>
              </a:extLst>
            </p:cNvPr>
            <p:cNvPicPr/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72" r="36966" b="5715"/>
            <a:stretch/>
          </p:blipFill>
          <p:spPr>
            <a:xfrm>
              <a:off x="190256" y="6079901"/>
              <a:ext cx="1247199" cy="533873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F17B454D-1FB7-462E-B96D-917B34B69B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25" b="14052"/>
            <a:stretch/>
          </p:blipFill>
          <p:spPr>
            <a:xfrm>
              <a:off x="1976944" y="6079901"/>
              <a:ext cx="1648476" cy="531105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93C2EDA-0D11-498F-BE75-834349BE05C5}"/>
              </a:ext>
            </a:extLst>
          </p:cNvPr>
          <p:cNvSpPr txBox="1"/>
          <p:nvPr/>
        </p:nvSpPr>
        <p:spPr>
          <a:xfrm>
            <a:off x="153189" y="1865758"/>
            <a:ext cx="3170784" cy="347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8" b="1" dirty="0">
                <a:latin typeface="+mj-lt"/>
              </a:rPr>
              <a:t>Group or Focus: </a:t>
            </a:r>
            <a:r>
              <a:rPr lang="en-GB" sz="1108" dirty="0">
                <a:latin typeface="+mj-lt"/>
              </a:rPr>
              <a:t>As sports group or team. Limited audience but can imagine this working doing with familiar people - used to chatting - different dynamic. You go to their space and show you understand their bond. </a:t>
            </a:r>
          </a:p>
          <a:p>
            <a:endParaRPr lang="en-GB" sz="1108" dirty="0">
              <a:latin typeface="+mj-lt"/>
            </a:endParaRPr>
          </a:p>
          <a:p>
            <a:r>
              <a:rPr lang="en-GB" sz="1108" b="1" dirty="0">
                <a:latin typeface="+mj-lt"/>
              </a:rPr>
              <a:t>What is the tool trying to do specifically?  </a:t>
            </a:r>
          </a:p>
          <a:p>
            <a:r>
              <a:rPr lang="en-GB" sz="1108" dirty="0">
                <a:latin typeface="+mj-lt"/>
              </a:rPr>
              <a:t>More space for fun + laughing - specific questions only.  </a:t>
            </a:r>
          </a:p>
          <a:p>
            <a:r>
              <a:rPr lang="en-GB" sz="1108" dirty="0">
                <a:latin typeface="+mj-lt"/>
              </a:rPr>
              <a:t>The metaphor works for sports and other things.  </a:t>
            </a:r>
          </a:p>
          <a:p>
            <a:r>
              <a:rPr lang="en-GB" sz="1108" dirty="0">
                <a:latin typeface="+mj-lt"/>
              </a:rPr>
              <a:t>Limited audience but can imagine this working doing with familiar people - used to chatting - different dynamic. You go to their space and show you understand their bond. </a:t>
            </a:r>
          </a:p>
          <a:p>
            <a:endParaRPr lang="en-GB" sz="1108" dirty="0">
              <a:latin typeface="+mj-lt"/>
            </a:endParaRPr>
          </a:p>
          <a:p>
            <a:r>
              <a:rPr lang="en-GB" sz="1108" b="1" dirty="0">
                <a:latin typeface="+mj-lt"/>
              </a:rPr>
              <a:t>What are the instructions for using the tool?  </a:t>
            </a:r>
          </a:p>
          <a:p>
            <a:r>
              <a:rPr lang="en-GB" sz="1108" dirty="0">
                <a:latin typeface="+mj-lt"/>
              </a:rPr>
              <a:t>Set a different prompt for each type of player (Forward/ Defender) </a:t>
            </a:r>
          </a:p>
          <a:p>
            <a:endParaRPr lang="en-GB" sz="1015" dirty="0">
              <a:latin typeface="+mj-lt"/>
            </a:endParaRPr>
          </a:p>
          <a:p>
            <a:endParaRPr lang="en-GB" sz="1015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03545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731</Words>
  <Application>Microsoft Office PowerPoint</Application>
  <PresentationFormat>On-screen Show (4:3)</PresentationFormat>
  <Paragraphs>85</Paragraphs>
  <Slides>8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Calibri Light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Lancaster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Lucy-Lloyd, Abi</dc:creator>
  <cp:lastModifiedBy>Lucy-Lloyd, Abi</cp:lastModifiedBy>
  <cp:revision>3</cp:revision>
  <dcterms:created xsi:type="dcterms:W3CDTF">2025-03-31T15:55:37Z</dcterms:created>
  <dcterms:modified xsi:type="dcterms:W3CDTF">2025-03-31T16:06:57Z</dcterms:modified>
</cp:coreProperties>
</file>